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2"/>
  </p:notesMasterIdLst>
  <p:sldIdLst>
    <p:sldId id="276" r:id="rId2"/>
    <p:sldId id="257" r:id="rId3"/>
    <p:sldId id="379" r:id="rId4"/>
    <p:sldId id="260" r:id="rId5"/>
    <p:sldId id="380" r:id="rId6"/>
    <p:sldId id="381" r:id="rId7"/>
    <p:sldId id="426" r:id="rId8"/>
    <p:sldId id="412" r:id="rId9"/>
    <p:sldId id="413" r:id="rId10"/>
    <p:sldId id="414" r:id="rId11"/>
    <p:sldId id="425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382" r:id="rId23"/>
    <p:sldId id="395" r:id="rId24"/>
    <p:sldId id="398" r:id="rId25"/>
    <p:sldId id="397" r:id="rId26"/>
    <p:sldId id="400" r:id="rId27"/>
    <p:sldId id="399" r:id="rId28"/>
    <p:sldId id="401" r:id="rId29"/>
    <p:sldId id="396" r:id="rId30"/>
    <p:sldId id="402" r:id="rId31"/>
    <p:sldId id="404" r:id="rId32"/>
    <p:sldId id="403" r:id="rId33"/>
    <p:sldId id="405" r:id="rId34"/>
    <p:sldId id="407" r:id="rId35"/>
    <p:sldId id="406" r:id="rId36"/>
    <p:sldId id="410" r:id="rId37"/>
    <p:sldId id="408" r:id="rId38"/>
    <p:sldId id="409" r:id="rId39"/>
    <p:sldId id="383" r:id="rId40"/>
    <p:sldId id="384" r:id="rId41"/>
    <p:sldId id="385" r:id="rId42"/>
    <p:sldId id="386" r:id="rId43"/>
    <p:sldId id="389" r:id="rId44"/>
    <p:sldId id="393" r:id="rId45"/>
    <p:sldId id="392" r:id="rId46"/>
    <p:sldId id="394" r:id="rId47"/>
    <p:sldId id="387" r:id="rId48"/>
    <p:sldId id="390" r:id="rId49"/>
    <p:sldId id="391" r:id="rId50"/>
    <p:sldId id="274" r:id="rId5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3388" autoAdjust="0"/>
  </p:normalViewPr>
  <p:slideViewPr>
    <p:cSldViewPr snapToGrid="0">
      <p:cViewPr varScale="1">
        <p:scale>
          <a:sx n="67" d="100"/>
          <a:sy n="67" d="100"/>
        </p:scale>
        <p:origin x="183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Welcome to my presentation. Today, I will share some insights I find in the Airbnb Amsterdam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410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number of listings of different room types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this is important, because there are many Airbnb rules are specified for entire home/apt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most of the listings are entire home/apt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906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where can tourists easily find listings next year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if you are planning to </a:t>
            </a:r>
            <a:r>
              <a:rPr lang="en-US" altLang="zh-CN" sz="1200" dirty="0" err="1">
                <a:solidFill>
                  <a:srgbClr val="003A80"/>
                </a:solidFill>
              </a:rPr>
              <a:t>visist</a:t>
            </a:r>
            <a:r>
              <a:rPr lang="en-US" altLang="zh-CN" sz="1200" dirty="0">
                <a:solidFill>
                  <a:srgbClr val="003A80"/>
                </a:solidFill>
              </a:rPr>
              <a:t> </a:t>
            </a:r>
            <a:r>
              <a:rPr lang="en-US" altLang="zh-CN" sz="1200" dirty="0" err="1">
                <a:solidFill>
                  <a:srgbClr val="003A80"/>
                </a:solidFill>
              </a:rPr>
              <a:t>Bijmer</a:t>
            </a:r>
            <a:r>
              <a:rPr lang="en-US" altLang="zh-CN" sz="1200" dirty="0">
                <a:solidFill>
                  <a:srgbClr val="003A80"/>
                </a:solidFill>
              </a:rPr>
              <a:t>, you might want to schedule early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84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each stakeholder is interested in this feature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tourists want to find cheap </a:t>
            </a:r>
            <a:r>
              <a:rPr lang="en-US" altLang="zh-CN" sz="1200" dirty="0" err="1">
                <a:solidFill>
                  <a:srgbClr val="003A80"/>
                </a:solidFill>
              </a:rPr>
              <a:t>airbnbs</a:t>
            </a: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landlords want to know how to decide their price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municipality may want to see if there is any inappropriate price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how much it would cost if you want to travel to </a:t>
            </a:r>
            <a:r>
              <a:rPr lang="en-US" altLang="zh-CN" sz="1200" dirty="0" err="1">
                <a:solidFill>
                  <a:srgbClr val="003A80"/>
                </a:solidFill>
              </a:rPr>
              <a:t>amsterdam</a:t>
            </a: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boxplot is skewed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respond to skewness towards large values; i.e., cases in which one or a few points are much larger than the bulk of the data</a:t>
            </a: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827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extreme high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irregular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may be an error or the landlord does not want to rent his house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in case poverty has limited my imagination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disturb the market order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399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which features contribute most to price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random forest regressor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464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price and room type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Entire room much more expensive than private room and shared room shared room also the same to private room</a:t>
            </a: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private room cost effective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781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price and </a:t>
            </a:r>
            <a:r>
              <a:rPr lang="en-US" altLang="zh-CN" sz="1200" dirty="0" err="1">
                <a:solidFill>
                  <a:srgbClr val="003A80"/>
                </a:solidFill>
              </a:rPr>
              <a:t>neighbourhood</a:t>
            </a: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center expensive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423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number of reviews: how popular a listing is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popular price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475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popular </a:t>
            </a:r>
            <a:r>
              <a:rPr lang="en-US" altLang="zh-CN" sz="1200" dirty="0" err="1">
                <a:solidFill>
                  <a:srgbClr val="003A80"/>
                </a:solidFill>
              </a:rPr>
              <a:t>neighbourhood</a:t>
            </a: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318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popular room types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35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presentation consists of 3 parts. In the first two parts, I will explain how I approach the problem and what discoveries I find from the dataset. Then, on this basis, I will gather the information to provide recommendations to municipality, tourists, and landlords respectively.</a:t>
            </a: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popular hosts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541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listings owned by each host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846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62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20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 find the following rules are violated.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the first is 2016 60 days, now 30 days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from 2017 spring, the Airbnb systems will limit the entire home listings to a </a:t>
            </a:r>
            <a:r>
              <a:rPr lang="en-US" altLang="zh-CN" sz="1200" dirty="0" err="1">
                <a:solidFill>
                  <a:srgbClr val="003A80"/>
                </a:solidFill>
              </a:rPr>
              <a:t>toal</a:t>
            </a:r>
            <a:r>
              <a:rPr lang="en-US" altLang="zh-CN" sz="1200" dirty="0">
                <a:solidFill>
                  <a:srgbClr val="003A80"/>
                </a:solidFill>
              </a:rPr>
              <a:t> 60 nights of bookings each </a:t>
            </a:r>
            <a:r>
              <a:rPr lang="en-US" altLang="zh-CN" sz="1200" dirty="0" err="1">
                <a:solidFill>
                  <a:srgbClr val="003A80"/>
                </a:solidFill>
              </a:rPr>
              <a:t>calender</a:t>
            </a:r>
            <a:r>
              <a:rPr lang="en-US" altLang="zh-CN" sz="1200" dirty="0">
                <a:solidFill>
                  <a:srgbClr val="003A80"/>
                </a:solidFill>
              </a:rPr>
              <a:t> year automatically.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In 2016, Airbnb has not released this system, so many illegal hotels.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this rule is only applied to entire home/apt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in order to filter out the listings that violated this rule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the illegal listings satisfy the following conditions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review &gt; 5 such a year&gt;60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in case the apt is new and popular, for example, an Airbnb start to let one month ago has 10 number of reviews already,, we only consider the old houses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municipality may want too take actions to check if these hotels have the permission to host beyond the annual limit and shut down the illegal hotels.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0258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extra days per year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extra income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766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searching the keyword student in the feature ‘name’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09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938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filter the records by searching the keywords pers 5|6|7|8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let me show how I approach the problem.</a:t>
            </a: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534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754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disturb the market order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802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58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3A80"/>
                </a:solidFill>
              </a:rPr>
              <a:t>Municipality may consider setting a maximum number of listings per host that is allowed in Amsterdam</a:t>
            </a:r>
            <a:endParaRPr lang="zh-CN" altLang="en-US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hotels are more strictly supervised, hotels more hygienic and pay tax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11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263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424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938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plan early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73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host and avg number of reviews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32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whether Airbnb is a good investment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65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I  first inspect the data to have a general idea what the data look like.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how many records, features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what each feature means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type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from the price distribution,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median 115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the number of days the Airbnb is booked per month is </a:t>
            </a:r>
            <a:r>
              <a:rPr lang="en-US" altLang="zh-CN" sz="1200" dirty="0" err="1">
                <a:solidFill>
                  <a:srgbClr val="003A80"/>
                </a:solidFill>
              </a:rPr>
              <a:t>flutuant</a:t>
            </a: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considering the house is let permanently, I presume the house is popular 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797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next, cost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other expenses, internet, water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98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6836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345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212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78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5557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8897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836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152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As we saw there are some missing values in the dataset. So we plot the count of missing values in the bar chart.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four features have missing values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err="1">
                <a:solidFill>
                  <a:srgbClr val="003A80"/>
                </a:solidFill>
              </a:rPr>
              <a:t>neighbourhood_group</a:t>
            </a:r>
            <a:r>
              <a:rPr lang="en-US" altLang="zh-CN" sz="1200" dirty="0">
                <a:solidFill>
                  <a:srgbClr val="003A80"/>
                </a:solidFill>
              </a:rPr>
              <a:t> </a:t>
            </a:r>
            <a:r>
              <a:rPr lang="en-US" altLang="zh-CN" sz="1200" dirty="0" err="1">
                <a:solidFill>
                  <a:srgbClr val="003A80"/>
                </a:solidFill>
              </a:rPr>
              <a:t>compleley</a:t>
            </a:r>
            <a:r>
              <a:rPr lang="en-US" altLang="zh-CN" sz="1200" dirty="0">
                <a:solidFill>
                  <a:srgbClr val="003A80"/>
                </a:solidFill>
              </a:rPr>
              <a:t> missing -&gt; directly delete this feature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 err="1">
                <a:solidFill>
                  <a:srgbClr val="003A80"/>
                </a:solidFill>
              </a:rPr>
              <a:t>host_name</a:t>
            </a:r>
            <a:r>
              <a:rPr lang="en-US" altLang="zh-CN" sz="1200" dirty="0">
                <a:solidFill>
                  <a:srgbClr val="003A80"/>
                </a:solidFill>
              </a:rPr>
              <a:t> can be imputed by checking the </a:t>
            </a:r>
            <a:r>
              <a:rPr lang="en-US" altLang="zh-CN" sz="1200" dirty="0" err="1">
                <a:solidFill>
                  <a:srgbClr val="003A80"/>
                </a:solidFill>
              </a:rPr>
              <a:t>host_id</a:t>
            </a:r>
            <a:endParaRPr lang="en-US" altLang="zh-CN" sz="1200" dirty="0">
              <a:solidFill>
                <a:srgbClr val="003A8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the other two, we have enough data, to keep the data accurate, we can simply delete the missing records when we want to explore these two features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4548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92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200" dirty="0">
              <a:solidFill>
                <a:srgbClr val="003A8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41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For later use, I also select out some features of interest and map the </a:t>
            </a:r>
            <a:r>
              <a:rPr lang="en-US" altLang="zh-CN" sz="1200" dirty="0" err="1">
                <a:solidFill>
                  <a:srgbClr val="003A80"/>
                </a:solidFill>
              </a:rPr>
              <a:t>catetogrical</a:t>
            </a:r>
            <a:r>
              <a:rPr lang="en-US" altLang="zh-CN" sz="1200" dirty="0">
                <a:solidFill>
                  <a:srgbClr val="003A80"/>
                </a:solidFill>
              </a:rPr>
              <a:t> to numeric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00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preprocessing, we can start to explore the data. There are mainly four aspects that interest me.</a:t>
            </a: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1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how the listings are distributed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rgbClr val="003A80"/>
                </a:solidFill>
              </a:rPr>
              <a:t>most listings are in the city center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32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 Versie 1 PMS206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41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75489" y="1622422"/>
            <a:ext cx="3593127" cy="196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75490" y="3677792"/>
            <a:ext cx="3150256" cy="2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C Versie 2 PMS20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64712" y="695559"/>
            <a:ext cx="6773337" cy="152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003A80"/>
                </a:solidFill>
              </a:rPr>
              <a:pPr/>
              <a:t>‹#›</a:t>
            </a:fld>
            <a:endParaRPr lang="nl-NL" sz="1000" b="1">
              <a:solidFill>
                <a:srgbClr val="003A80"/>
              </a:solidFill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C Versie 4 PMS206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1401551" y="5012271"/>
            <a:ext cx="6773337" cy="143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003A80"/>
                </a:solidFill>
              </a:rPr>
              <a:pPr/>
              <a:t>‹#›</a:t>
            </a:fld>
            <a:endParaRPr lang="nl-NL" sz="1000" b="1">
              <a:solidFill>
                <a:srgbClr val="003A80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c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angepaste indeling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194345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 Versie 2 PMS206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41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275489" y="1622422"/>
            <a:ext cx="3593127" cy="1964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75490" y="3677792"/>
            <a:ext cx="3150256" cy="2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dia Versie 3 PMS206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41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75490" y="1255009"/>
            <a:ext cx="6336979" cy="1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75488" y="2514600"/>
            <a:ext cx="5871312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A Versie 1 PMS206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43411" y="1129720"/>
            <a:ext cx="8250257" cy="519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FFFFFF"/>
                </a:solidFill>
              </a:rPr>
              <a:pPr/>
              <a:t>‹#›</a:t>
            </a:fld>
            <a:endParaRPr lang="nl-NL" sz="1000" b="1">
              <a:solidFill>
                <a:srgbClr val="FFFFFF"/>
              </a:solidFill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subTitle" idx="2"/>
          </p:nvPr>
        </p:nvSpPr>
        <p:spPr>
          <a:xfrm>
            <a:off x="597210" y="6472939"/>
            <a:ext cx="1722658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200"/>
              </a:spcBef>
              <a:spcAft>
                <a:spcPts val="0"/>
              </a:spcAft>
              <a:buClr>
                <a:srgbClr val="003A8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3A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A Versie 2 PMS206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336806" y="1129720"/>
            <a:ext cx="6349999" cy="519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FFFFFF"/>
                </a:solidFill>
              </a:rPr>
              <a:pPr/>
              <a:t>‹#›</a:t>
            </a:fld>
            <a:endParaRPr lang="nl-NL" sz="1000" b="1">
              <a:solidFill>
                <a:srgbClr val="FFFFFF"/>
              </a:solidFill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subTitle" idx="2"/>
          </p:nvPr>
        </p:nvSpPr>
        <p:spPr>
          <a:xfrm>
            <a:off x="597210" y="6472939"/>
            <a:ext cx="1722658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200"/>
              </a:spcBef>
              <a:spcAft>
                <a:spcPts val="0"/>
              </a:spcAft>
              <a:buClr>
                <a:srgbClr val="003A8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3A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B Versie 1 PMS20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 descr="tue_contentpagina_a_vs1_warm_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43410" y="1129720"/>
            <a:ext cx="5219002" cy="519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003A80"/>
                </a:solidFill>
              </a:rPr>
              <a:pPr/>
              <a:t>‹#›</a:t>
            </a:fld>
            <a:endParaRPr lang="nl-NL" sz="1000" b="1">
              <a:solidFill>
                <a:srgbClr val="003A80"/>
              </a:solidFill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subTitle" idx="2"/>
          </p:nvPr>
        </p:nvSpPr>
        <p:spPr>
          <a:xfrm>
            <a:off x="597210" y="6472939"/>
            <a:ext cx="1722658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200"/>
              </a:spcBef>
              <a:spcAft>
                <a:spcPts val="0"/>
              </a:spcAft>
              <a:buClr>
                <a:srgbClr val="003A8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3A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B Versie 2 PMS206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1"/>
            <a:ext cx="9143998" cy="686003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699933" y="1129720"/>
            <a:ext cx="4986870" cy="519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FFFFFF"/>
                </a:solidFill>
              </a:rPr>
              <a:pPr/>
              <a:t>‹#›</a:t>
            </a:fld>
            <a:endParaRPr lang="nl-NL" sz="1000" b="1">
              <a:solidFill>
                <a:srgbClr val="FFFFFF"/>
              </a:solidFill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subTitle" idx="2"/>
          </p:nvPr>
        </p:nvSpPr>
        <p:spPr>
          <a:xfrm>
            <a:off x="597210" y="6472939"/>
            <a:ext cx="1722658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B Versie 3 PMS206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8" cy="686003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91005" y="1129720"/>
            <a:ext cx="5219002" cy="519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FFFFFF"/>
                </a:solidFill>
              </a:rPr>
              <a:pPr/>
              <a:t>‹#›</a:t>
            </a:fld>
            <a:endParaRPr lang="nl-NL" sz="1000" b="1">
              <a:solidFill>
                <a:srgbClr val="FFFFFF"/>
              </a:solidFill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subTitle" idx="2"/>
          </p:nvPr>
        </p:nvSpPr>
        <p:spPr>
          <a:xfrm>
            <a:off x="597210" y="6472939"/>
            <a:ext cx="1722658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pagina C Versie 1 PMS206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49" descr="tue_contentpagina_c_vs1_warm_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6003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183087" y="5401730"/>
            <a:ext cx="6773337" cy="152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FA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FA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FAB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FA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8484" y="6472939"/>
            <a:ext cx="527251" cy="28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fld id="{00000000-1234-1234-1234-123412341234}" type="slidenum">
              <a:rPr lang="nl-NL" sz="1000" b="1" smtClean="0">
                <a:solidFill>
                  <a:srgbClr val="003A80"/>
                </a:solidFill>
              </a:rPr>
              <a:pPr/>
              <a:t>‹#›</a:t>
            </a:fld>
            <a:endParaRPr lang="nl-NL" sz="1000" b="1">
              <a:solidFill>
                <a:srgbClr val="003A80"/>
              </a:solidFill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249999-A453-48A6-84CC-D6BE6D7E6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Airbnb Amsterdam</a:t>
            </a:r>
            <a:br>
              <a:rPr lang="en-US" altLang="zh-CN" dirty="0"/>
            </a:br>
            <a:r>
              <a:rPr lang="en-US" altLang="zh-CN" dirty="0"/>
              <a:t>Case Study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D6A24-410B-4400-8CEA-8CD6C5C641E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6472239"/>
            <a:ext cx="527050" cy="218708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nl-NL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/>
              <a:t>1</a:t>
            </a:fld>
            <a:endParaRPr lang="nl-NL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75">
            <a:extLst>
              <a:ext uri="{FF2B5EF4-FFF2-40B4-BE49-F238E27FC236}">
                <a16:creationId xmlns:a16="http://schemas.microsoft.com/office/drawing/2014/main" id="{FCE559EE-F812-44FA-BE5D-A74FF2D11CD4}"/>
              </a:ext>
            </a:extLst>
          </p:cNvPr>
          <p:cNvSpPr txBox="1"/>
          <p:nvPr/>
        </p:nvSpPr>
        <p:spPr>
          <a:xfrm>
            <a:off x="263525" y="5775493"/>
            <a:ext cx="38253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40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Ji Zhang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âairbnb amsterdamâçå¾çæç´¢ç»æ">
            <a:extLst>
              <a:ext uri="{FF2B5EF4-FFF2-40B4-BE49-F238E27FC236}">
                <a16:creationId xmlns:a16="http://schemas.microsoft.com/office/drawing/2014/main" id="{2ECDF170-D3C8-4155-8351-005CBF30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52042"/>
            <a:ext cx="3970020" cy="263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82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"/>
    </mc:Choice>
    <mc:Fallback xmlns="">
      <p:transition spd="slow" advTm="22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2.1</a:t>
            </a:r>
            <a:r>
              <a:rPr lang="en-US" altLang="zh-CN" sz="3600" dirty="0"/>
              <a:t> Listings Distribution and Availability</a:t>
            </a:r>
            <a:endParaRPr lang="nl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2823210" y="4824882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Number of listings by room type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6837-3B6D-4FA2-896E-FF1395B7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" y="2289117"/>
            <a:ext cx="7780020" cy="19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11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2.1</a:t>
            </a:r>
            <a:r>
              <a:rPr lang="en-US" altLang="zh-CN" sz="3600" dirty="0"/>
              <a:t> Listings Distribution and Availability</a:t>
            </a:r>
            <a:endParaRPr lang="nl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2914650" y="5534535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Availability next year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11240-D219-4FD7-BAC3-F188239C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30" y="1721138"/>
            <a:ext cx="7225604" cy="36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9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12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2.2</a:t>
            </a:r>
            <a:r>
              <a:rPr lang="en-US" altLang="zh-CN" sz="3600" dirty="0"/>
              <a:t> Price</a:t>
            </a:r>
            <a:endParaRPr lang="nl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828675" y="2115708"/>
            <a:ext cx="477774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Price Boxplot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45AC0-65FE-44E2-89D0-A64C204F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794918"/>
            <a:ext cx="5533532" cy="270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95C57-32BA-48CF-9A09-1390FDDB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698" y="3645480"/>
            <a:ext cx="5844155" cy="2607549"/>
          </a:xfrm>
          <a:prstGeom prst="rect">
            <a:avLst/>
          </a:prstGeom>
        </p:spPr>
      </p:pic>
      <p:sp>
        <p:nvSpPr>
          <p:cNvPr id="14" name="Shape 185">
            <a:extLst>
              <a:ext uri="{FF2B5EF4-FFF2-40B4-BE49-F238E27FC236}">
                <a16:creationId xmlns:a16="http://schemas.microsoft.com/office/drawing/2014/main" id="{627575A6-976B-4935-9DEC-EB1BDEB051AA}"/>
              </a:ext>
            </a:extLst>
          </p:cNvPr>
          <p:cNvSpPr txBox="1"/>
          <p:nvPr/>
        </p:nvSpPr>
        <p:spPr>
          <a:xfrm>
            <a:off x="699598" y="4798839"/>
            <a:ext cx="2317441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Log Price Boxplot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9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13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2.2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1458509" y="4629408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Price Outliers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CD333-6F9D-499A-B616-EA0F48E1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0" y="1958226"/>
            <a:ext cx="5309550" cy="2166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65213-E55B-451B-86CD-ED65BB36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689099"/>
            <a:ext cx="3991300" cy="24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14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2.2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2542100" y="5493894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Important features to price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F1474-5648-4213-A4B9-397D0A81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07" y="1721138"/>
            <a:ext cx="5533045" cy="35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15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2.2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3362080" y="4689717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price and room type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3626D-1DA6-422C-BD39-B6D5C43C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82" y="2434858"/>
            <a:ext cx="6993498" cy="16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6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16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2.2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3133480" y="5223528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price and </a:t>
            </a:r>
            <a:r>
              <a:rPr lang="en-US" sz="2000" dirty="0" err="1">
                <a:solidFill>
                  <a:srgbClr val="003A80"/>
                </a:solidFill>
              </a:rPr>
              <a:t>neighbourhood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9B02E-72B6-48AB-8AC3-C89FA465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7" y="1868458"/>
            <a:ext cx="6851766" cy="34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0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17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2.3 Number of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3006090" y="5377525"/>
            <a:ext cx="4364600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number of reviews and price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B19AD-66DF-45BF-BDC6-C8D132E6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3" y="1981123"/>
            <a:ext cx="4420453" cy="2841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820A5-CC99-4792-BEF5-5FABBD257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90708"/>
            <a:ext cx="42481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8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2.3 Number of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2319809" y="5377525"/>
            <a:ext cx="5050881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number of reviews and </a:t>
            </a:r>
            <a:r>
              <a:rPr lang="en-US" sz="2000" dirty="0" err="1">
                <a:solidFill>
                  <a:srgbClr val="003A80"/>
                </a:solidFill>
              </a:rPr>
              <a:t>neighbourhood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14146-53E5-4DE2-9734-9C1D1AA7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05" y="1747868"/>
            <a:ext cx="6777990" cy="33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08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19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2.3 Number of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2319809" y="5377525"/>
            <a:ext cx="5050881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number of reviews and room type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33258-7EAB-472E-81D2-9CACA754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2" y="2658813"/>
            <a:ext cx="7132320" cy="17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0" name="Shape 116">
            <a:extLst>
              <a:ext uri="{FF2B5EF4-FFF2-40B4-BE49-F238E27FC236}">
                <a16:creationId xmlns:a16="http://schemas.microsoft.com/office/drawing/2014/main" id="{79C5E338-0D9D-412B-8BB2-A6D1FD115903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Contents</a:t>
            </a:r>
          </a:p>
        </p:txBody>
      </p:sp>
      <p:sp>
        <p:nvSpPr>
          <p:cNvPr id="21" name="Shape 185">
            <a:extLst>
              <a:ext uri="{FF2B5EF4-FFF2-40B4-BE49-F238E27FC236}">
                <a16:creationId xmlns:a16="http://schemas.microsoft.com/office/drawing/2014/main" id="{7FA9863B-85E6-4FBC-A9C9-3658975A25E1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15000"/>
              </a:lnSpc>
              <a:buClr>
                <a:srgbClr val="003A80"/>
              </a:buClr>
              <a:buSzPts val="2400"/>
            </a:pPr>
            <a:endParaRPr sz="2000" dirty="0">
              <a:solidFill>
                <a:srgbClr val="003A80"/>
              </a:solidFill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Data Preprocessing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endParaRPr lang="en-US" sz="2400" dirty="0">
              <a:solidFill>
                <a:schemeClr val="dk1"/>
              </a:solidFill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Data Exploration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endParaRPr lang="en-US" sz="2400" dirty="0">
              <a:solidFill>
                <a:schemeClr val="dk1"/>
              </a:solidFill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dk1"/>
                </a:solidFill>
              </a:rPr>
              <a:t>Recommendation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2.4 Hosts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3511601" y="3158634"/>
            <a:ext cx="5050881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average number of reviews for each host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57739-E6D5-4513-A75C-D519566DE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4" y="1793323"/>
            <a:ext cx="1828852" cy="38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21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2.4 Hosts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2046559" y="5105400"/>
            <a:ext cx="5050881" cy="54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number of listings owned by each host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sp>
        <p:nvSpPr>
          <p:cNvPr id="2" name="AutoShape 2" descr="C:\Users\ZJCullen\AppData\Local\Microsoft\Windows\INetCache\Content.MSO\ppt679F.tmp">
            <a:extLst>
              <a:ext uri="{FF2B5EF4-FFF2-40B4-BE49-F238E27FC236}">
                <a16:creationId xmlns:a16="http://schemas.microsoft.com/office/drawing/2014/main" id="{48CC001E-34F5-461F-9BAC-FF96009E6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ADED5-4417-4E7E-8B79-99AD06DA5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07" y="1752600"/>
            <a:ext cx="5048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22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0" name="Shape 116">
            <a:extLst>
              <a:ext uri="{FF2B5EF4-FFF2-40B4-BE49-F238E27FC236}">
                <a16:creationId xmlns:a16="http://schemas.microsoft.com/office/drawing/2014/main" id="{79C5E338-0D9D-412B-8BB2-A6D1FD115903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Contents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603EF7-44B0-4B5C-B8A1-339E163D0A03}"/>
              </a:ext>
            </a:extLst>
          </p:cNvPr>
          <p:cNvSpPr txBox="1">
            <a:spLocks/>
          </p:cNvSpPr>
          <p:nvPr/>
        </p:nvSpPr>
        <p:spPr>
          <a:xfrm>
            <a:off x="550304" y="1729977"/>
            <a:ext cx="8222109" cy="3987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1pPr>
            <a:lvl2pPr marL="8001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400" dirty="0"/>
              <a:t>3. Recommendation</a:t>
            </a:r>
          </a:p>
          <a:p>
            <a:pPr>
              <a:defRPr/>
            </a:pPr>
            <a:endParaRPr lang="en-US" altLang="zh-CN" sz="2400" dirty="0"/>
          </a:p>
          <a:p>
            <a:pPr lvl="1" indent="-228600">
              <a:spcBef>
                <a:spcPts val="1000"/>
              </a:spcBef>
            </a:pPr>
            <a:r>
              <a:rPr lang="en-US" altLang="zh-CN" sz="2400" dirty="0"/>
              <a:t>Municipality</a:t>
            </a:r>
          </a:p>
          <a:p>
            <a:pPr lvl="1" indent="-228600">
              <a:spcBef>
                <a:spcPts val="1000"/>
              </a:spcBef>
            </a:pPr>
            <a:endParaRPr lang="en-US" altLang="zh-CN" sz="2400" dirty="0"/>
          </a:p>
          <a:p>
            <a:pPr lvl="1" indent="-228600">
              <a:spcBef>
                <a:spcPts val="1000"/>
              </a:spcBef>
            </a:pPr>
            <a:r>
              <a:rPr lang="en-US" sz="2400" dirty="0"/>
              <a:t>Tourists</a:t>
            </a:r>
          </a:p>
          <a:p>
            <a:pPr lvl="1" indent="-228600">
              <a:spcBef>
                <a:spcPts val="1000"/>
              </a:spcBef>
            </a:pPr>
            <a:endParaRPr lang="en-US" sz="2400" dirty="0"/>
          </a:p>
          <a:p>
            <a:pPr lvl="1" indent="-2286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Landlords</a:t>
            </a:r>
          </a:p>
        </p:txBody>
      </p:sp>
    </p:spTree>
    <p:extLst>
      <p:ext uri="{BB962C8B-B14F-4D97-AF65-F5344CB8AC3E}">
        <p14:creationId xmlns:p14="http://schemas.microsoft.com/office/powerpoint/2010/main" val="338804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23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582860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Q1. Which violations of Amsterdam rentals rules exist in the data? (illegal </a:t>
            </a:r>
            <a:r>
              <a:rPr lang="en-US" sz="2400" dirty="0" err="1">
                <a:solidFill>
                  <a:schemeClr val="accent1"/>
                </a:solidFill>
              </a:rPr>
              <a:t>Airbnbs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64816-72FC-49CD-9E09-5E4EAED6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60" y="2568960"/>
            <a:ext cx="7508958" cy="2197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A1AC5-DC45-4591-96C0-99EDC0EF0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19" y="4653992"/>
            <a:ext cx="5875529" cy="1569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36F63-CC24-47B0-9EE8-A4A049DEF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60" y="5334392"/>
            <a:ext cx="2020358" cy="3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24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91933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The total rental period is no more than 60 days a year</a:t>
            </a:r>
            <a:endParaRPr lang="en-US" sz="2400" i="1" dirty="0">
              <a:solidFill>
                <a:schemeClr val="bg2"/>
              </a:solidFill>
            </a:endParaRPr>
          </a:p>
          <a:p>
            <a:pPr lvl="2">
              <a:lnSpc>
                <a:spcPct val="115000"/>
              </a:lnSpc>
            </a:pPr>
            <a:endParaRPr lang="en-US" sz="2400" dirty="0">
              <a:solidFill>
                <a:srgbClr val="003A80"/>
              </a:solidFill>
            </a:endParaRPr>
          </a:p>
          <a:p>
            <a:pPr marL="342900" lvl="2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A80"/>
                </a:solidFill>
              </a:rPr>
              <a:t>Entire home/apt</a:t>
            </a:r>
          </a:p>
          <a:p>
            <a:pPr marL="342900" lvl="2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A80"/>
                </a:solidFill>
              </a:rPr>
              <a:t>Reviews per month &gt; 5</a:t>
            </a:r>
          </a:p>
          <a:p>
            <a:pPr marL="342900" lvl="2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3A80"/>
                </a:solidFill>
              </a:rPr>
              <a:t>Number of reviews &gt; 60 (only consider old houses)</a:t>
            </a: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2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25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91933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The total rental period is no more than 60 days a year</a:t>
            </a:r>
            <a:endParaRPr sz="2400" i="1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150D4-A680-4580-B57D-2EF6B2D7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2514209"/>
            <a:ext cx="6264593" cy="31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26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91933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The total rental period is no more than 60 days a year</a:t>
            </a:r>
            <a:endParaRPr sz="2400" i="1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extra income:</a:t>
            </a: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3C113-5BC7-436A-AD18-DBFA60F5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5" y="2760672"/>
            <a:ext cx="7212330" cy="32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1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27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The residents owns the apartment (subletting is not allowed)</a:t>
            </a: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CD9A4-34D6-4484-A4BF-6576CFE7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93" y="2862337"/>
            <a:ext cx="7329613" cy="31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The residents owns the apartment (subletting is not allowed)</a:t>
            </a:r>
          </a:p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bg2"/>
                </a:solidFill>
              </a:rPr>
              <a:t>extra income:</a:t>
            </a: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bg2"/>
                </a:solidFill>
              </a:rPr>
              <a:t>all the income in this case are illegal</a:t>
            </a:r>
            <a:endParaRPr sz="1000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6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29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A maximum of four guests at any one time.</a:t>
            </a:r>
            <a:endParaRPr sz="2400" i="1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FC888-DA6D-43ED-9D8F-5A1B73DF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09" y="2519889"/>
            <a:ext cx="5181600" cy="31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0" name="Shape 116">
            <a:extLst>
              <a:ext uri="{FF2B5EF4-FFF2-40B4-BE49-F238E27FC236}">
                <a16:creationId xmlns:a16="http://schemas.microsoft.com/office/drawing/2014/main" id="{79C5E338-0D9D-412B-8BB2-A6D1FD115903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Contents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603EF7-44B0-4B5C-B8A1-339E163D0A03}"/>
              </a:ext>
            </a:extLst>
          </p:cNvPr>
          <p:cNvSpPr txBox="1">
            <a:spLocks/>
          </p:cNvSpPr>
          <p:nvPr/>
        </p:nvSpPr>
        <p:spPr>
          <a:xfrm>
            <a:off x="550304" y="1729977"/>
            <a:ext cx="8222109" cy="39877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1pPr>
            <a:lvl2pPr marL="8001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  <a:defRPr/>
            </a:pPr>
            <a:r>
              <a:rPr lang="en-US" altLang="zh-CN" sz="2400" dirty="0"/>
              <a:t>Data Preprocessing</a:t>
            </a:r>
          </a:p>
          <a:p>
            <a:pPr>
              <a:defRPr/>
            </a:pPr>
            <a:endParaRPr lang="en-US" altLang="zh-CN" sz="2400" dirty="0"/>
          </a:p>
          <a:p>
            <a:pPr marL="571500" lvl="1" indent="0">
              <a:spcBef>
                <a:spcPts val="1000"/>
              </a:spcBef>
              <a:buNone/>
            </a:pPr>
            <a:r>
              <a:rPr lang="en-US" altLang="zh-CN" sz="2400" dirty="0"/>
              <a:t>1.1 Data Inspect</a:t>
            </a:r>
          </a:p>
          <a:p>
            <a:pPr lvl="1" indent="-228600">
              <a:spcBef>
                <a:spcPts val="1000"/>
              </a:spcBef>
            </a:pPr>
            <a:endParaRPr lang="en-US" altLang="zh-CN" sz="2400" dirty="0"/>
          </a:p>
          <a:p>
            <a:pPr marL="571500" lvl="1" indent="0">
              <a:spcBef>
                <a:spcPts val="1000"/>
              </a:spcBef>
              <a:buNone/>
            </a:pPr>
            <a:r>
              <a:rPr lang="en-US" sz="2400" dirty="0"/>
              <a:t>1.2 Missing Values</a:t>
            </a:r>
          </a:p>
          <a:p>
            <a:pPr lvl="1" indent="-228600">
              <a:spcBef>
                <a:spcPts val="1000"/>
              </a:spcBef>
            </a:pPr>
            <a:endParaRPr lang="en-US" sz="2400" dirty="0"/>
          </a:p>
          <a:p>
            <a:pPr marL="571500" lvl="1" indent="0"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1.3 Duplicated Records</a:t>
            </a:r>
          </a:p>
          <a:p>
            <a:pPr marL="571500" lvl="1" indent="0">
              <a:spcBef>
                <a:spcPts val="1000"/>
              </a:spcBef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571500" lvl="1" indent="0"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1.4 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783236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/>
                </a:solidFill>
              </a:rPr>
              <a:t>A maximum of four guests at any one time.</a:t>
            </a:r>
            <a:endParaRPr sz="2400" i="1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r>
              <a:rPr lang="en-US" sz="2000" dirty="0">
                <a:solidFill>
                  <a:srgbClr val="003A80"/>
                </a:solidFill>
              </a:rPr>
              <a:t>extra income:</a:t>
            </a:r>
          </a:p>
          <a:p>
            <a:endParaRPr lang="en-US" sz="2000" dirty="0">
              <a:solidFill>
                <a:srgbClr val="003A80"/>
              </a:solidFill>
            </a:endParaRPr>
          </a:p>
          <a:p>
            <a:r>
              <a:rPr lang="en-US" sz="2000" dirty="0">
                <a:solidFill>
                  <a:srgbClr val="003A80"/>
                </a:solidFill>
              </a:rPr>
              <a:t>Depends on whether the landlord charges the extra guests</a:t>
            </a:r>
          </a:p>
          <a:p>
            <a:r>
              <a:rPr lang="en-US" sz="2000" dirty="0">
                <a:solidFill>
                  <a:srgbClr val="003A80"/>
                </a:solidFill>
              </a:rPr>
              <a:t>if not, no extra income, otherwise that part of income is illegal,</a:t>
            </a:r>
          </a:p>
          <a:p>
            <a:r>
              <a:rPr lang="en-US" sz="2000" dirty="0">
                <a:solidFill>
                  <a:srgbClr val="003A80"/>
                </a:solidFill>
              </a:rPr>
              <a:t>and also need to be fined</a:t>
            </a:r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06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31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582860"/>
            <a:ext cx="7567800" cy="70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Q2. What are the potential problems in Airbnb?</a:t>
            </a:r>
            <a:endParaRPr sz="2400" i="1" dirty="0">
              <a:solidFill>
                <a:schemeClr val="accent1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3A80"/>
                </a:solidFill>
              </a:rPr>
              <a:t>Extreme </a:t>
            </a:r>
            <a:r>
              <a:rPr lang="en-US" altLang="zh-CN" sz="2400" dirty="0">
                <a:solidFill>
                  <a:srgbClr val="003A80"/>
                </a:solidFill>
              </a:rPr>
              <a:t>high price</a:t>
            </a:r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65711-9649-4799-B37F-AF6CFD48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3081983"/>
            <a:ext cx="3482340" cy="1621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B342A-9FE6-4CD7-B7E2-1611CC4F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11" y="4827810"/>
            <a:ext cx="6930618" cy="1233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E665C-6BF3-433F-AED3-2008C13E2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00" y="2218325"/>
            <a:ext cx="3991300" cy="24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32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12345" y="1298358"/>
            <a:ext cx="7567800" cy="70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3A80"/>
                </a:solidFill>
              </a:rPr>
              <a:t>Hosting on a commercial basis</a:t>
            </a: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973A22-229F-43BC-B684-33E2494E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73" y="2609349"/>
            <a:ext cx="4084674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6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33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3.1 Municipality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75882" y="874959"/>
            <a:ext cx="7567800" cy="70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endParaRPr sz="2400" i="1" dirty="0">
              <a:solidFill>
                <a:schemeClr val="accent1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3A80"/>
                </a:solidFill>
              </a:rPr>
              <a:t>Hosting on a commercial basis</a:t>
            </a: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963E6C-D2F1-49C1-8A91-054699D6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39" y="2406805"/>
            <a:ext cx="4187911" cy="3076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D89CEA-AD4C-4D00-B49E-B3791737483F}"/>
              </a:ext>
            </a:extLst>
          </p:cNvPr>
          <p:cNvSpPr/>
          <p:nvPr/>
        </p:nvSpPr>
        <p:spPr>
          <a:xfrm>
            <a:off x="5446061" y="3152151"/>
            <a:ext cx="3236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3A80"/>
                </a:solidFill>
              </a:rPr>
              <a:t>Municipality may consider setting a maximum number of listings per host that is allowed in Amsterdam</a:t>
            </a:r>
            <a:endParaRPr lang="zh-CN" altLang="en-US"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37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34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3.2 Tourists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582860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Q1. Where to live if with a limited budget?</a:t>
            </a: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BAD16-5889-40DE-8C7F-B7E666E70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74" y="2398269"/>
            <a:ext cx="7119006" cy="33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73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35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3.2 Tourists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94609B-DA0C-4A76-AC42-269AA74E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3" y="1970225"/>
            <a:ext cx="7944122" cy="19123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06B6B9-5C32-41CC-8C81-CFB6580F064E}"/>
              </a:ext>
            </a:extLst>
          </p:cNvPr>
          <p:cNvSpPr/>
          <p:nvPr/>
        </p:nvSpPr>
        <p:spPr>
          <a:xfrm>
            <a:off x="1588770" y="4485243"/>
            <a:ext cx="596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3A80"/>
                </a:solidFill>
              </a:rPr>
              <a:t>Private rooms are more cost effective</a:t>
            </a:r>
            <a:endParaRPr lang="zh-CN" altLang="en-US"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04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36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3.2 Tourists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653432" y="1721138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Q2. Which neighbourhoods are popular?</a:t>
            </a: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A1515-C0D8-4ECB-B101-15EECE5D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8" y="2473268"/>
            <a:ext cx="7299388" cy="36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37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3.2 Tourists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653432" y="1721138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Q3. Which </a:t>
            </a:r>
            <a:r>
              <a:rPr lang="en-US" sz="2400" dirty="0" err="1">
                <a:solidFill>
                  <a:schemeClr val="accent1"/>
                </a:solidFill>
              </a:rPr>
              <a:t>neighbourhood</a:t>
            </a:r>
            <a:r>
              <a:rPr lang="en-US" sz="2400" dirty="0">
                <a:solidFill>
                  <a:schemeClr val="accent1"/>
                </a:solidFill>
              </a:rPr>
              <a:t> has the most available listings next year?</a:t>
            </a: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09C5C-54E6-404D-805D-DB036DC4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09" y="2765003"/>
            <a:ext cx="627507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3.2 Tourists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653432" y="1721138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Q4. Which hosts are popular?</a:t>
            </a: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A9D15-90A0-49EE-B3E3-CC7FAD7D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75" y="2441173"/>
            <a:ext cx="2526097" cy="318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11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39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Q1. What is the return on investment (ROI) of a house that is permanently let through Airbnb</a:t>
            </a:r>
            <a:r>
              <a:rPr lang="en-US" sz="2400" i="1" dirty="0">
                <a:solidFill>
                  <a:schemeClr val="accent1"/>
                </a:solidFill>
              </a:rPr>
              <a:t>?</a:t>
            </a: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>
              <a:lnSpc>
                <a:spcPct val="115000"/>
              </a:lnSpc>
            </a:pPr>
            <a:endParaRPr sz="2000" dirty="0">
              <a:solidFill>
                <a:srgbClr val="003A80"/>
              </a:solidFill>
            </a:endParaRPr>
          </a:p>
          <a:p>
            <a:pPr>
              <a:spcBef>
                <a:spcPts val="400"/>
              </a:spcBef>
            </a:pPr>
            <a:endParaRPr sz="24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20EA9-2873-4B7B-B4C3-82004F26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9" y="3346847"/>
            <a:ext cx="7966761" cy="8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9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1.1 Data Inspect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6A787-3C95-474D-80A5-7BE00BCF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01" y="2007223"/>
            <a:ext cx="3811917" cy="3138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19F717-AED4-4E93-BAE5-39B851BC2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82" y="2358239"/>
            <a:ext cx="5220661" cy="24360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40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1061459" y="1689669"/>
            <a:ext cx="7567800" cy="98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3A80"/>
                </a:solidFill>
              </a:rPr>
              <a:t>current value per month = price * days</a:t>
            </a: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CD498-5648-45B1-96F5-38EE8E62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87" y="2589249"/>
            <a:ext cx="4248150" cy="349808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6728FE4-7B06-4690-AC25-68768B24ED00}"/>
              </a:ext>
            </a:extLst>
          </p:cNvPr>
          <p:cNvSpPr/>
          <p:nvPr/>
        </p:nvSpPr>
        <p:spPr>
          <a:xfrm rot="16200000">
            <a:off x="4922485" y="2398485"/>
            <a:ext cx="427689" cy="346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C1256A2-4675-4082-94C9-7E6CB5E2233F}"/>
              </a:ext>
            </a:extLst>
          </p:cNvPr>
          <p:cNvSpPr/>
          <p:nvPr/>
        </p:nvSpPr>
        <p:spPr>
          <a:xfrm rot="16200000">
            <a:off x="5864367" y="2398485"/>
            <a:ext cx="427689" cy="346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6258E-C505-48B7-911E-CE676A110593}"/>
              </a:ext>
            </a:extLst>
          </p:cNvPr>
          <p:cNvSpPr txBox="1"/>
          <p:nvPr/>
        </p:nvSpPr>
        <p:spPr>
          <a:xfrm>
            <a:off x="4920876" y="2857829"/>
            <a:ext cx="765810" cy="38862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</a:rPr>
              <a:t>115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FCC2E-55E3-411C-B3D1-3FEFEF1683A3}"/>
              </a:ext>
            </a:extLst>
          </p:cNvPr>
          <p:cNvSpPr txBox="1"/>
          <p:nvPr/>
        </p:nvSpPr>
        <p:spPr>
          <a:xfrm>
            <a:off x="5868587" y="2857829"/>
            <a:ext cx="765810" cy="38862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b="1" dirty="0">
                <a:solidFill>
                  <a:schemeClr val="accent1"/>
                </a:solidFill>
              </a:rPr>
              <a:t>20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5D22A-9BD2-42EF-AE2B-7974F8F87AF7}"/>
              </a:ext>
            </a:extLst>
          </p:cNvPr>
          <p:cNvSpPr txBox="1"/>
          <p:nvPr/>
        </p:nvSpPr>
        <p:spPr>
          <a:xfrm>
            <a:off x="4429061" y="3402871"/>
            <a:ext cx="2091690" cy="66294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≈ </a:t>
            </a:r>
            <a:r>
              <a:rPr lang="en-US" altLang="zh-CN" sz="2400" dirty="0">
                <a:solidFill>
                  <a:schemeClr val="tx1"/>
                </a:solidFill>
              </a:rPr>
              <a:t>2300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52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41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02524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75882" y="1693517"/>
            <a:ext cx="7567800" cy="87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3A80"/>
                </a:solidFill>
              </a:rPr>
              <a:t> cost per month = house price + tax + other</a:t>
            </a: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9F9026-0F1F-4670-82A8-3B6C1D3F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32" y="2923494"/>
            <a:ext cx="8077200" cy="771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9229FE-7903-4C6C-B30A-A19A88F6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4" y="2342553"/>
            <a:ext cx="2054551" cy="496949"/>
          </a:xfrm>
          <a:prstGeom prst="rect">
            <a:avLst/>
          </a:prstGeom>
        </p:spPr>
      </p:pic>
      <p:sp>
        <p:nvSpPr>
          <p:cNvPr id="15" name="Shape 185">
            <a:extLst>
              <a:ext uri="{FF2B5EF4-FFF2-40B4-BE49-F238E27FC236}">
                <a16:creationId xmlns:a16="http://schemas.microsoft.com/office/drawing/2014/main" id="{F1F640C1-C18A-40EA-9631-DD2379BE95F4}"/>
              </a:ext>
            </a:extLst>
          </p:cNvPr>
          <p:cNvSpPr txBox="1"/>
          <p:nvPr/>
        </p:nvSpPr>
        <p:spPr>
          <a:xfrm>
            <a:off x="575882" y="3909714"/>
            <a:ext cx="6488657" cy="121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House Price:</a:t>
            </a: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This is the house price in 2019, considering the increase of house prices, we assumes the median price for a house / apartment in Amsterdam is </a:t>
            </a:r>
            <a:r>
              <a:rPr lang="zh-CN" altLang="en-US" sz="2000" dirty="0">
                <a:solidFill>
                  <a:srgbClr val="003A80"/>
                </a:solidFill>
              </a:rPr>
              <a:t>€ </a:t>
            </a:r>
            <a:r>
              <a:rPr lang="en-US" altLang="zh-CN" sz="2000" dirty="0">
                <a:solidFill>
                  <a:srgbClr val="003A80"/>
                </a:solidFill>
              </a:rPr>
              <a:t>400,000.</a:t>
            </a:r>
            <a:r>
              <a:rPr lang="zh-CN" altLang="en-US" sz="2000" dirty="0">
                <a:solidFill>
                  <a:srgbClr val="003A80"/>
                </a:solidFill>
              </a:rPr>
              <a:t> </a:t>
            </a:r>
            <a:endParaRPr lang="en-US" sz="20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347B2C-32A3-4FF7-B605-1DFD61A90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539" y="3698578"/>
            <a:ext cx="1887071" cy="21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8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42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75882" y="1660721"/>
            <a:ext cx="7567800" cy="424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endParaRPr lang="en-US" sz="1200" dirty="0">
              <a:solidFill>
                <a:srgbClr val="003A80"/>
              </a:solidFill>
            </a:endParaRPr>
          </a:p>
          <a:p>
            <a:r>
              <a:rPr lang="en-US" sz="2400" dirty="0">
                <a:solidFill>
                  <a:srgbClr val="003A80"/>
                </a:solidFill>
              </a:rPr>
              <a:t>cost per month = house price + tax + other</a:t>
            </a:r>
          </a:p>
          <a:p>
            <a:r>
              <a:rPr lang="en-US" altLang="zh-CN" sz="2400" dirty="0">
                <a:solidFill>
                  <a:srgbClr val="003A80"/>
                </a:solidFill>
              </a:rPr>
              <a:t>house price </a:t>
            </a:r>
            <a:r>
              <a:rPr lang="zh-CN" altLang="en-US" sz="2400" dirty="0">
                <a:solidFill>
                  <a:srgbClr val="003A80"/>
                </a:solidFill>
              </a:rPr>
              <a:t>≈ </a:t>
            </a:r>
            <a:r>
              <a:rPr lang="en-US" altLang="zh-CN" sz="2400" dirty="0">
                <a:solidFill>
                  <a:srgbClr val="003A80"/>
                </a:solidFill>
              </a:rPr>
              <a:t>1272</a:t>
            </a:r>
            <a:endParaRPr lang="en-US" sz="2400" dirty="0">
              <a:solidFill>
                <a:srgbClr val="003A80"/>
              </a:solidFill>
            </a:endParaRPr>
          </a:p>
          <a:p>
            <a:r>
              <a:rPr lang="en-US" sz="2400" dirty="0">
                <a:solidFill>
                  <a:srgbClr val="003A80"/>
                </a:solidFill>
              </a:rPr>
              <a:t>tax </a:t>
            </a:r>
            <a:r>
              <a:rPr lang="zh-CN" altLang="en-US" sz="2400" dirty="0">
                <a:solidFill>
                  <a:srgbClr val="003A80"/>
                </a:solidFill>
              </a:rPr>
              <a:t>≈</a:t>
            </a:r>
            <a:r>
              <a:rPr lang="en-US" sz="2400" dirty="0">
                <a:solidFill>
                  <a:srgbClr val="003A80"/>
                </a:solidFill>
              </a:rPr>
              <a:t> 115 * 20 * 0.3 </a:t>
            </a:r>
            <a:r>
              <a:rPr lang="en-US" altLang="zh-CN" sz="2400" dirty="0">
                <a:solidFill>
                  <a:srgbClr val="003A80"/>
                </a:solidFill>
              </a:rPr>
              <a:t>= 690</a:t>
            </a:r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other </a:t>
            </a:r>
            <a:r>
              <a:rPr lang="zh-CN" altLang="en-US" sz="2400" dirty="0">
                <a:solidFill>
                  <a:srgbClr val="003A80"/>
                </a:solidFill>
              </a:rPr>
              <a:t>≈ </a:t>
            </a:r>
            <a:r>
              <a:rPr lang="en-US" altLang="zh-CN" sz="2400" dirty="0">
                <a:solidFill>
                  <a:srgbClr val="003A80"/>
                </a:solidFill>
              </a:rPr>
              <a:t>50</a:t>
            </a:r>
          </a:p>
          <a:p>
            <a:r>
              <a:rPr lang="en-US" altLang="zh-CN" sz="2400" dirty="0">
                <a:solidFill>
                  <a:srgbClr val="003A80"/>
                </a:solidFill>
              </a:rPr>
              <a:t>cost per month = 1272 + 690 + 50 = 2012</a:t>
            </a:r>
          </a:p>
          <a:p>
            <a:endParaRPr lang="en-US" altLang="zh-CN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current value per month = 2300</a:t>
            </a:r>
          </a:p>
          <a:p>
            <a:endParaRPr lang="en-US" altLang="zh-CN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ROI = (2300-2012) / 2012 = </a:t>
            </a:r>
            <a:r>
              <a:rPr lang="en-US" altLang="zh-CN" sz="2400" dirty="0">
                <a:solidFill>
                  <a:schemeClr val="accent1"/>
                </a:solidFill>
              </a:rPr>
              <a:t>14.3%</a:t>
            </a:r>
          </a:p>
          <a:p>
            <a:r>
              <a:rPr lang="en-US" altLang="zh-CN" sz="2400" dirty="0">
                <a:solidFill>
                  <a:srgbClr val="003A80"/>
                </a:solidFill>
              </a:rPr>
              <a:t>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77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43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50300" y="1793357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Q2. How to make your Airbnb popular?</a:t>
            </a:r>
          </a:p>
          <a:p>
            <a:pPr>
              <a:lnSpc>
                <a:spcPct val="115000"/>
              </a:lnSpc>
            </a:pPr>
            <a:endParaRPr sz="2400" i="1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3A80"/>
                </a:solidFill>
              </a:rPr>
              <a:t>Popular Neighborhoods</a:t>
            </a:r>
          </a:p>
          <a:p>
            <a:endParaRPr lang="en-US" altLang="zh-CN" sz="2000" dirty="0">
              <a:solidFill>
                <a:srgbClr val="003A8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3A80"/>
                </a:solidFill>
              </a:rPr>
              <a:t>Popular Room Types</a:t>
            </a:r>
            <a:endParaRPr lang="en-US" altLang="zh-CN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3A80"/>
                </a:solidFill>
              </a:rPr>
              <a:t>Pricing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5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44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607881" y="1442160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3A80"/>
                </a:solidFill>
              </a:rPr>
              <a:t>Popular Neighborhoods</a:t>
            </a:r>
          </a:p>
          <a:p>
            <a:endParaRPr lang="en-US" altLang="zh-CN" sz="2000" dirty="0">
              <a:solidFill>
                <a:srgbClr val="003A80"/>
              </a:solidFill>
            </a:endParaRPr>
          </a:p>
          <a:p>
            <a:endParaRPr lang="en-US" altLang="zh-CN" sz="24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CD8BD-873B-4ACD-AA53-2674BD0B8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96" y="2331970"/>
            <a:ext cx="7060272" cy="35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84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45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607881" y="1442160"/>
            <a:ext cx="7567800" cy="4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3A80"/>
                </a:solidFill>
              </a:rPr>
              <a:t>Popular Room Types</a:t>
            </a:r>
          </a:p>
          <a:p>
            <a:endParaRPr lang="en-US" altLang="zh-CN" sz="2000" dirty="0">
              <a:solidFill>
                <a:srgbClr val="003A80"/>
              </a:solidFill>
            </a:endParaRPr>
          </a:p>
          <a:p>
            <a:endParaRPr lang="en-US" altLang="zh-CN" sz="24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19BF4-7AAD-47D2-9C2D-BEB680BA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1" y="2704865"/>
            <a:ext cx="8038210" cy="1934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5DD72-EB97-4EDA-9CCD-CF9FA02DD509}"/>
              </a:ext>
            </a:extLst>
          </p:cNvPr>
          <p:cNvSpPr txBox="1"/>
          <p:nvPr/>
        </p:nvSpPr>
        <p:spPr>
          <a:xfrm>
            <a:off x="1482846" y="5025662"/>
            <a:ext cx="5817870" cy="49940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bg2"/>
                </a:solidFill>
              </a:rPr>
              <a:t>Private room most popular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98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46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528397" y="5608612"/>
            <a:ext cx="5817870" cy="49940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bg2"/>
                </a:solidFill>
              </a:rPr>
              <a:t>Most Popular Price </a:t>
            </a:r>
            <a:r>
              <a:rPr lang="zh-CN" altLang="en-US" sz="2400" dirty="0">
                <a:solidFill>
                  <a:schemeClr val="bg2"/>
                </a:solidFill>
              </a:rPr>
              <a:t>€</a:t>
            </a:r>
            <a:r>
              <a:rPr lang="en-US" altLang="zh-CN" sz="2400" dirty="0">
                <a:solidFill>
                  <a:schemeClr val="bg2"/>
                </a:solidFill>
              </a:rPr>
              <a:t>40 ~ </a:t>
            </a:r>
            <a:r>
              <a:rPr lang="zh-CN" altLang="en-US" sz="2400" dirty="0">
                <a:solidFill>
                  <a:schemeClr val="bg2"/>
                </a:solidFill>
              </a:rPr>
              <a:t>€</a:t>
            </a:r>
            <a:r>
              <a:rPr lang="en-US" altLang="zh-CN" sz="2400" dirty="0">
                <a:solidFill>
                  <a:schemeClr val="bg2"/>
                </a:solidFill>
              </a:rPr>
              <a:t>74 per night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653432" y="1455717"/>
            <a:ext cx="75678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endParaRPr sz="1000" b="1" dirty="0">
              <a:solidFill>
                <a:srgbClr val="003A8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3A80"/>
                </a:solidFill>
              </a:rPr>
              <a:t>Pricing Strategy</a:t>
            </a:r>
          </a:p>
          <a:p>
            <a:endParaRPr lang="en-US" altLang="zh-CN" sz="2000" dirty="0">
              <a:solidFill>
                <a:srgbClr val="003A80"/>
              </a:solidFill>
            </a:endParaRPr>
          </a:p>
          <a:p>
            <a:endParaRPr lang="en-US" altLang="zh-CN" sz="24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319D-A188-4596-A6DC-F42B0FCB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40" y="2408190"/>
            <a:ext cx="6430740" cy="321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17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47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9" name="Shape 185">
            <a:extLst>
              <a:ext uri="{FF2B5EF4-FFF2-40B4-BE49-F238E27FC236}">
                <a16:creationId xmlns:a16="http://schemas.microsoft.com/office/drawing/2014/main" id="{164E6A17-2C5B-40AC-9DFE-F2D728836E37}"/>
              </a:ext>
            </a:extLst>
          </p:cNvPr>
          <p:cNvSpPr txBox="1"/>
          <p:nvPr/>
        </p:nvSpPr>
        <p:spPr>
          <a:xfrm>
            <a:off x="575882" y="1660721"/>
            <a:ext cx="7986600" cy="424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accent1"/>
                </a:solidFill>
              </a:rPr>
              <a:t>Q3. Which neighborhood is a good choice to let </a:t>
            </a:r>
            <a:r>
              <a:rPr lang="en-US" sz="2400" dirty="0" err="1">
                <a:solidFill>
                  <a:schemeClr val="accent1"/>
                </a:solidFill>
              </a:rPr>
              <a:t>airbnbs</a:t>
            </a:r>
            <a:r>
              <a:rPr lang="en-US" sz="2400" dirty="0">
                <a:solidFill>
                  <a:schemeClr val="accent1"/>
                </a:solidFill>
              </a:rPr>
              <a:t>?</a:t>
            </a:r>
          </a:p>
          <a:p>
            <a:pPr>
              <a:lnSpc>
                <a:spcPct val="115000"/>
              </a:lnSpc>
            </a:pP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bg2"/>
                </a:solidFill>
              </a:rPr>
              <a:t>Neighborhoods where listings are popular.</a:t>
            </a: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chemeClr val="bg2"/>
                </a:solidFill>
              </a:rPr>
              <a:t>Neighborhoods where listings are in demand.</a:t>
            </a: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05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575882" y="5411411"/>
            <a:ext cx="8823960" cy="1060484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en-US" altLang="zh-CN" sz="2400" dirty="0">
                <a:solidFill>
                  <a:srgbClr val="003A80"/>
                </a:solidFill>
              </a:rPr>
              <a:t>Good choices: </a:t>
            </a:r>
          </a:p>
          <a:p>
            <a:pPr algn="l"/>
            <a:r>
              <a:rPr lang="en-US" altLang="zh-CN" sz="2400" dirty="0" err="1">
                <a:solidFill>
                  <a:srgbClr val="003A80"/>
                </a:solidFill>
              </a:rPr>
              <a:t>Bijlmer</a:t>
            </a:r>
            <a:r>
              <a:rPr lang="en-US" altLang="zh-CN" sz="2400" dirty="0">
                <a:solidFill>
                  <a:srgbClr val="003A80"/>
                </a:solidFill>
              </a:rPr>
              <a:t>-Centrum, De Aker – </a:t>
            </a:r>
            <a:r>
              <a:rPr lang="en-US" altLang="zh-CN" sz="2400" dirty="0" err="1">
                <a:solidFill>
                  <a:srgbClr val="003A80"/>
                </a:solidFill>
              </a:rPr>
              <a:t>Nieuw</a:t>
            </a:r>
            <a:r>
              <a:rPr lang="en-US" altLang="zh-CN" sz="2400" dirty="0">
                <a:solidFill>
                  <a:srgbClr val="003A80"/>
                </a:solidFill>
              </a:rPr>
              <a:t> </a:t>
            </a:r>
            <a:r>
              <a:rPr lang="en-US" altLang="zh-CN" sz="2400" dirty="0" err="1">
                <a:solidFill>
                  <a:srgbClr val="003A80"/>
                </a:solidFill>
              </a:rPr>
              <a:t>Sloten</a:t>
            </a:r>
            <a:r>
              <a:rPr lang="en-US" altLang="zh-CN" sz="2400" dirty="0">
                <a:solidFill>
                  <a:srgbClr val="003A80"/>
                </a:solidFill>
              </a:rPr>
              <a:t>, </a:t>
            </a:r>
            <a:r>
              <a:rPr lang="en-US" altLang="zh-CN" sz="2400" dirty="0" err="1">
                <a:solidFill>
                  <a:srgbClr val="003A80"/>
                </a:solidFill>
              </a:rPr>
              <a:t>Osdorp</a:t>
            </a:r>
            <a:endParaRPr lang="zh-CN" altLang="en-US"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2FCB-7F86-49EB-A742-70030B9D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" y="1334289"/>
            <a:ext cx="4986625" cy="41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072C8-4095-42C2-B8F9-63A18120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334287"/>
            <a:ext cx="4259818" cy="42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6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49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3.3 Landlords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575882" y="5411411"/>
            <a:ext cx="8823960" cy="1060484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l"/>
            <a:r>
              <a:rPr lang="en-US" altLang="zh-CN" sz="2400" dirty="0">
                <a:solidFill>
                  <a:srgbClr val="003A80"/>
                </a:solidFill>
              </a:rPr>
              <a:t>Avoid: </a:t>
            </a:r>
          </a:p>
          <a:p>
            <a:pPr algn="l"/>
            <a:r>
              <a:rPr lang="en-US" altLang="zh-CN" sz="2400" dirty="0">
                <a:solidFill>
                  <a:srgbClr val="003A80"/>
                </a:solidFill>
              </a:rPr>
              <a:t>Zuid, Oud-Oost</a:t>
            </a:r>
            <a:endParaRPr lang="zh-CN" altLang="en-US" sz="2400" dirty="0">
              <a:solidFill>
                <a:srgbClr val="003A8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D2FCB-7F86-49EB-A742-70030B9D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" y="1334289"/>
            <a:ext cx="4986625" cy="418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A072C8-4095-42C2-B8F9-63A18120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334287"/>
            <a:ext cx="4259818" cy="42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5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1.2 Missing Values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B58E4-0389-40F4-A1C4-E8FD284FC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09" y="2116347"/>
            <a:ext cx="2921867" cy="2921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3" name="Shape 194">
            <a:extLst>
              <a:ext uri="{FF2B5EF4-FFF2-40B4-BE49-F238E27FC236}">
                <a16:creationId xmlns:a16="http://schemas.microsoft.com/office/drawing/2014/main" id="{0ED566C5-B599-4627-9BC3-11B32998C976}"/>
              </a:ext>
            </a:extLst>
          </p:cNvPr>
          <p:cNvSpPr txBox="1"/>
          <p:nvPr/>
        </p:nvSpPr>
        <p:spPr>
          <a:xfrm>
            <a:off x="2377601" y="5471131"/>
            <a:ext cx="8078157" cy="56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solidFill>
                  <a:srgbClr val="003A80"/>
                </a:solidFill>
              </a:rPr>
              <a:t>drop feature ‘</a:t>
            </a:r>
            <a:r>
              <a:rPr lang="en-US" altLang="zh-CN" sz="2000" dirty="0" err="1">
                <a:solidFill>
                  <a:srgbClr val="003A80"/>
                </a:solidFill>
              </a:rPr>
              <a:t>neighbourhood_group</a:t>
            </a:r>
            <a:r>
              <a:rPr lang="en-US" altLang="zh-CN" sz="2000" dirty="0">
                <a:solidFill>
                  <a:srgbClr val="003A80"/>
                </a:solidFill>
              </a:rPr>
              <a:t>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74DAB-7EFB-449B-8176-03BE23CC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268" y="1936203"/>
            <a:ext cx="5284821" cy="33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73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64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670215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6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1</a:t>
            </a:r>
            <a:r>
              <a:rPr lang="en-US" sz="3600" dirty="0"/>
              <a:t>.3 </a:t>
            </a:r>
            <a:r>
              <a:rPr lang="nl-NL" sz="3600" dirty="0"/>
              <a:t>Duplicated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sp>
        <p:nvSpPr>
          <p:cNvPr id="13" name="Shape 194">
            <a:extLst>
              <a:ext uri="{FF2B5EF4-FFF2-40B4-BE49-F238E27FC236}">
                <a16:creationId xmlns:a16="http://schemas.microsoft.com/office/drawing/2014/main" id="{0ED566C5-B599-4627-9BC3-11B32998C976}"/>
              </a:ext>
            </a:extLst>
          </p:cNvPr>
          <p:cNvSpPr txBox="1"/>
          <p:nvPr/>
        </p:nvSpPr>
        <p:spPr>
          <a:xfrm>
            <a:off x="2319809" y="4040584"/>
            <a:ext cx="8078157" cy="56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solidFill>
                  <a:srgbClr val="003A80"/>
                </a:solidFill>
              </a:rPr>
              <a:t>no duplicated records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971C3-12D0-4CD8-A46E-26E173E9A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64" y="2289117"/>
            <a:ext cx="5769552" cy="17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5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7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1</a:t>
            </a:r>
            <a:r>
              <a:rPr lang="en-US" sz="3600" dirty="0"/>
              <a:t>.4 </a:t>
            </a:r>
            <a:r>
              <a:rPr lang="nl-NL" sz="3600" dirty="0"/>
              <a:t>Data </a:t>
            </a:r>
            <a:r>
              <a:rPr lang="en-US" sz="3600" dirty="0"/>
              <a:t>Transformation</a:t>
            </a:r>
            <a:endParaRPr lang="nl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24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8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0" name="Shape 116">
            <a:extLst>
              <a:ext uri="{FF2B5EF4-FFF2-40B4-BE49-F238E27FC236}">
                <a16:creationId xmlns:a16="http://schemas.microsoft.com/office/drawing/2014/main" id="{79C5E338-0D9D-412B-8BB2-A6D1FD115903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Font typeface="Arial"/>
              <a:buNone/>
            </a:pPr>
            <a:r>
              <a:rPr lang="nl-NL" sz="3600" dirty="0"/>
              <a:t>Contents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603EF7-44B0-4B5C-B8A1-339E163D0A03}"/>
              </a:ext>
            </a:extLst>
          </p:cNvPr>
          <p:cNvSpPr txBox="1">
            <a:spLocks/>
          </p:cNvSpPr>
          <p:nvPr/>
        </p:nvSpPr>
        <p:spPr>
          <a:xfrm>
            <a:off x="550304" y="1729977"/>
            <a:ext cx="8222109" cy="39877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1pPr>
            <a:lvl2pPr marL="800100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2pPr>
            <a:lvl3pPr marL="914400" indent="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2400" dirty="0"/>
              <a:t>2. Data Exploration</a:t>
            </a:r>
          </a:p>
          <a:p>
            <a:pPr>
              <a:defRPr/>
            </a:pPr>
            <a:endParaRPr lang="en-US" altLang="zh-CN" sz="2400" dirty="0"/>
          </a:p>
          <a:p>
            <a:pPr marL="571500" lvl="1" indent="0">
              <a:spcBef>
                <a:spcPts val="1000"/>
              </a:spcBef>
              <a:buNone/>
            </a:pPr>
            <a:r>
              <a:rPr lang="en-US" altLang="zh-CN" sz="2400" dirty="0"/>
              <a:t>2.1 Listings Distribution and Availability</a:t>
            </a:r>
          </a:p>
          <a:p>
            <a:pPr marL="571500" lvl="1" indent="0">
              <a:spcBef>
                <a:spcPts val="1000"/>
              </a:spcBef>
              <a:buNone/>
            </a:pPr>
            <a:r>
              <a:rPr lang="en-US" sz="2400" dirty="0"/>
              <a:t>2.2 Price</a:t>
            </a:r>
          </a:p>
          <a:p>
            <a:pPr marL="571500" lvl="1" indent="0"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2.3 Number of Reviews</a:t>
            </a:r>
          </a:p>
          <a:p>
            <a:pPr marL="571500" lvl="1" indent="0"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2.4 </a:t>
            </a:r>
            <a:r>
              <a:rPr lang="en-US" altLang="zh-CN" sz="2400" dirty="0">
                <a:solidFill>
                  <a:schemeClr val="tx1"/>
                </a:solidFill>
              </a:rPr>
              <a:t>Host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7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8482" y="6472939"/>
            <a:ext cx="527400" cy="2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nl-NL">
                <a:solidFill>
                  <a:srgbClr val="FFFFFF"/>
                </a:solidFill>
              </a:rPr>
              <a:pPr>
                <a:buClr>
                  <a:srgbClr val="000000"/>
                </a:buClr>
              </a:pPr>
              <a:t>9</a:t>
            </a:fld>
            <a:endParaRPr dirty="0"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597209" y="6472939"/>
            <a:ext cx="1722600" cy="2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" name="Shape 116">
            <a:extLst>
              <a:ext uri="{FF2B5EF4-FFF2-40B4-BE49-F238E27FC236}">
                <a16:creationId xmlns:a16="http://schemas.microsoft.com/office/drawing/2014/main" id="{7F9CF7FD-A57F-4BB7-AA86-CC194DF58C5A}"/>
              </a:ext>
            </a:extLst>
          </p:cNvPr>
          <p:cNvSpPr txBox="1">
            <a:spLocks/>
          </p:cNvSpPr>
          <p:nvPr/>
        </p:nvSpPr>
        <p:spPr>
          <a:xfrm>
            <a:off x="312182" y="735038"/>
            <a:ext cx="82503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215900">
              <a:buNone/>
            </a:pPr>
            <a:r>
              <a:rPr lang="nl-NL" sz="3600" dirty="0"/>
              <a:t>2.1</a:t>
            </a:r>
            <a:r>
              <a:rPr lang="en-US" altLang="zh-CN" sz="3600" dirty="0"/>
              <a:t> Listings Distribution and Availability</a:t>
            </a:r>
            <a:endParaRPr lang="nl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897E5-1E20-4151-8216-0568CE846B00}"/>
              </a:ext>
            </a:extLst>
          </p:cNvPr>
          <p:cNvSpPr txBox="1"/>
          <p:nvPr/>
        </p:nvSpPr>
        <p:spPr>
          <a:xfrm>
            <a:off x="1645920" y="5623560"/>
            <a:ext cx="1177290" cy="281400"/>
          </a:xfrm>
          <a:prstGeom prst="rect">
            <a:avLst/>
          </a:prstGeom>
        </p:spPr>
        <p:txBody>
          <a:bodyPr wrap="square" rtlCol="0">
            <a:normAutofit fontScale="92500" lnSpcReduction="10000"/>
          </a:bodyPr>
          <a:lstStyle/>
          <a:p>
            <a:pPr algn="l"/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5D152-FEBE-47EF-89D6-98E52935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0" y="1783080"/>
            <a:ext cx="5029198" cy="2514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49038-93A0-429A-9878-8B1FA0578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764" y="4114800"/>
            <a:ext cx="3388322" cy="2045530"/>
          </a:xfrm>
          <a:prstGeom prst="rect">
            <a:avLst/>
          </a:prstGeom>
        </p:spPr>
      </p:pic>
      <p:sp>
        <p:nvSpPr>
          <p:cNvPr id="15" name="Shape 185">
            <a:extLst>
              <a:ext uri="{FF2B5EF4-FFF2-40B4-BE49-F238E27FC236}">
                <a16:creationId xmlns:a16="http://schemas.microsoft.com/office/drawing/2014/main" id="{DF663FD3-605F-44DB-8750-2CBEF68FCBCF}"/>
              </a:ext>
            </a:extLst>
          </p:cNvPr>
          <p:cNvSpPr txBox="1"/>
          <p:nvPr/>
        </p:nvSpPr>
        <p:spPr>
          <a:xfrm>
            <a:off x="312182" y="4865658"/>
            <a:ext cx="4364600" cy="143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dirty="0">
                <a:solidFill>
                  <a:srgbClr val="003A80"/>
                </a:solidFill>
              </a:rPr>
              <a:t>Number of listings by </a:t>
            </a:r>
            <a:r>
              <a:rPr lang="en-US" sz="2000" dirty="0" err="1">
                <a:solidFill>
                  <a:srgbClr val="003A80"/>
                </a:solidFill>
              </a:rPr>
              <a:t>neighbourhood</a:t>
            </a:r>
            <a:endParaRPr sz="2000" dirty="0">
              <a:solidFill>
                <a:schemeClr val="dk1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endParaRPr lang="en-US" sz="2400" dirty="0">
              <a:solidFill>
                <a:srgbClr val="003A80"/>
              </a:solidFill>
            </a:endParaRPr>
          </a:p>
          <a:p>
            <a:r>
              <a:rPr lang="en-US" altLang="zh-CN" sz="2400" dirty="0">
                <a:solidFill>
                  <a:srgbClr val="003A80"/>
                </a:solidFill>
              </a:rPr>
              <a:t>				</a:t>
            </a:r>
            <a:endParaRPr sz="2400" dirty="0">
              <a:solidFill>
                <a:srgbClr val="003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62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TUe PPT Template PMS206">
      <a:dk1>
        <a:srgbClr val="003A80"/>
      </a:dk1>
      <a:lt1>
        <a:srgbClr val="FFFFFF"/>
      </a:lt1>
      <a:dk2>
        <a:srgbClr val="003A80"/>
      </a:dk2>
      <a:lt2>
        <a:srgbClr val="FFFFFF"/>
      </a:lt2>
      <a:accent1>
        <a:srgbClr val="E3004F"/>
      </a:accent1>
      <a:accent2>
        <a:srgbClr val="E3004F"/>
      </a:accent2>
      <a:accent3>
        <a:srgbClr val="E3004F"/>
      </a:accent3>
      <a:accent4>
        <a:srgbClr val="E3004F"/>
      </a:accent4>
      <a:accent5>
        <a:srgbClr val="E3004F"/>
      </a:accent5>
      <a:accent6>
        <a:srgbClr val="E3004F"/>
      </a:accent6>
      <a:hlink>
        <a:srgbClr val="E3004F"/>
      </a:hlink>
      <a:folHlink>
        <a:srgbClr val="E300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rm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6187</TotalTime>
  <Words>1511</Words>
  <Application>Microsoft Office PowerPoint</Application>
  <PresentationFormat>On-screen Show (4:3)</PresentationFormat>
  <Paragraphs>469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宋体</vt:lpstr>
      <vt:lpstr>Arial</vt:lpstr>
      <vt:lpstr>Calibri</vt:lpstr>
      <vt:lpstr>Wingdings</vt:lpstr>
      <vt:lpstr>Office-thema</vt:lpstr>
      <vt:lpstr>Airbnb Amsterdam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 ZHANG</dc:creator>
  <cp:lastModifiedBy>ZHANG JI</cp:lastModifiedBy>
  <cp:revision>412</cp:revision>
  <dcterms:modified xsi:type="dcterms:W3CDTF">2019-06-14T10:55:58Z</dcterms:modified>
</cp:coreProperties>
</file>